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3" r:id="rId13"/>
    <p:sldId id="261" r:id="rId14"/>
    <p:sldId id="272" r:id="rId15"/>
    <p:sldId id="274" r:id="rId16"/>
    <p:sldId id="275" r:id="rId17"/>
    <p:sldId id="262" r:id="rId18"/>
    <p:sldId id="277" r:id="rId19"/>
    <p:sldId id="278" r:id="rId20"/>
    <p:sldId id="263" r:id="rId21"/>
    <p:sldId id="279" r:id="rId22"/>
    <p:sldId id="281" r:id="rId23"/>
    <p:sldId id="280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2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6DDB-735E-4D16-B031-49F651B02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2C7A5-8942-4FCE-BAE0-BD375F4D7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D72A7-A0B8-481C-9C43-762A9249D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AA0BC-0FF5-4B49-87DE-2330ABED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4E6F3-9008-497B-94DD-32A03CB2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DD9-D04E-4965-A9DB-E0813354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218D4-8E47-48B5-B69C-33305D207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25C0B-32A2-4F36-B5D5-B488CF91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5292-D7D0-4A2B-B972-766747A3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BA7C-F7FA-411D-A4FA-8C1BBE4B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7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D8FAB-D5BE-45C8-B13D-00C28F707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C607C-7A62-45FB-A7BD-0720614C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CC251-E5F6-4BF9-8378-E4881BDE0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7D6BA-1194-4895-BC24-26112ABD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15609-67FF-403E-9C34-E14D0E8E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0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3071-EB92-4E6A-A913-7A60040B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6B05-32D8-4AD5-9B53-B2ABF9FE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30042-B2B1-49DA-9DEC-ADAF1FA3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E445-9C96-4104-8A63-260B831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97670-5082-492B-8F3B-5C36FAB1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0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9E03-4162-4A03-B5EB-6E4BEBC0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02338-5289-42E2-A6E1-E9FD96851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500B-C895-4E30-8C00-439614FA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20C20-86FA-4E83-87CE-9BC6D59A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0C91F-C78E-476C-9176-B8FAF8CA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5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CCB9-1F1C-4187-84D9-67F8FF24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8C59-DF55-4BAE-99D3-8AA65410F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336CE-D6CD-45B3-BC36-36A8D3E5D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5B8F1-5EA0-46B2-AE0E-4EC1CDA0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3906D-0198-4B2D-85CD-EBB1F97B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CCFF5-D9CA-41A2-9E38-2C021C6E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1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885E-90FD-49D1-B55B-3166E7FC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B8130-7BE2-47EA-85FC-0FC8F1BE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62622-32A0-47A0-8A5C-FA7AD9EEC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5A450F-B08A-4649-B4A4-6269D513E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2F3D8-77CD-4E08-81A4-A9937A3EA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FA9301-21E6-420D-AB8D-5A83EEF8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13D77-0E61-48F1-A2D6-93DD1A16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ABF36-C6C0-49B1-9271-544160A1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B7B8-1385-4A65-9FFD-28FF41F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ABC49-A7D2-418F-8B31-A4229C94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6E976-4D54-4387-8C64-4B9F11E3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869C5-E62D-4888-8122-C7983565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2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A25A8-0630-476C-AAC2-A8143D6C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DFF69-1E38-46BE-B467-82C46EE1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E4C19-4FDE-4C9C-9A85-E1EF81DF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D82F-6586-4671-8149-D462A1E9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8268C-A64C-4E7E-AB4D-B6A5053F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02E95-107B-47A0-B050-B9CC8294F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5A151-69E2-4EB7-AABC-B3761BDF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23CFE-B167-414B-A907-0D548676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E9E77-0538-40F4-9EBF-33464538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1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3552-E70D-4B85-AA56-880057B1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EAB35A-A285-450E-8207-FE7EEA2B8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5B920-5D50-46B5-9724-CDEBD7DFA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89A73-3BF9-4392-B6DC-81ADCC50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9225A-2962-4E58-BF05-7D8D4F06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BA86-82BD-4A91-9976-6B1AD5E9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2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DF9B6-5B89-45C1-AE4A-0F9CDF43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2A60-9E78-47DF-B47F-7CDE42C08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A13FB-B033-4D09-BCE8-8B9C69456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435B5-1C25-498C-876A-6862061A3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AE1D8-77F4-49AE-960A-232691E53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5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ve.com/video/1869/hi-c-a-method-to-study-the-three-dimensional-architecture-of-genome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clear_organizatio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F0CE-C694-44B0-AB94-88A8698AC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Comparative genome analysis of </a:t>
            </a:r>
            <a:r>
              <a:rPr lang="en-US" sz="4000" i="1" dirty="0"/>
              <a:t>Scutellaria baicalensis </a:t>
            </a:r>
            <a:r>
              <a:rPr lang="en-US" sz="4000" dirty="0"/>
              <a:t>and </a:t>
            </a:r>
            <a:r>
              <a:rPr lang="en-US" sz="4000" i="1" dirty="0"/>
              <a:t>Scutellaria barbata </a:t>
            </a:r>
            <a:r>
              <a:rPr lang="en-US" sz="4000" dirty="0"/>
              <a:t>reveals the evolution of active flavonoid biosynthesis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CC3EB-9290-4055-B6D3-D33CAAF5C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47219"/>
          </a:xfrm>
        </p:spPr>
        <p:txBody>
          <a:bodyPr>
            <a:normAutofit fontScale="47500" lnSpcReduction="20000"/>
          </a:bodyPr>
          <a:lstStyle/>
          <a:p>
            <a:pPr algn="l">
              <a:lnSpc>
                <a:spcPct val="134000"/>
              </a:lnSpc>
            </a:pPr>
            <a:r>
              <a:rPr lang="en-US" sz="4200" dirty="0" err="1"/>
              <a:t>Zhichao</a:t>
            </a:r>
            <a:r>
              <a:rPr lang="en-US" sz="4200" dirty="0"/>
              <a:t> Xu</a:t>
            </a:r>
            <a:r>
              <a:rPr lang="en-US" sz="4200" baseline="30000" dirty="0"/>
              <a:t>1,2</a:t>
            </a:r>
            <a:r>
              <a:rPr lang="en-US" sz="4200" dirty="0"/>
              <a:t>, </a:t>
            </a:r>
            <a:r>
              <a:rPr lang="en-US" sz="4200" dirty="0" err="1"/>
              <a:t>Ranran</a:t>
            </a:r>
            <a:r>
              <a:rPr lang="en-US" sz="4200" dirty="0"/>
              <a:t> Gao</a:t>
            </a:r>
            <a:r>
              <a:rPr lang="en-US" sz="4200" baseline="30000" dirty="0"/>
              <a:t>1</a:t>
            </a:r>
            <a:r>
              <a:rPr lang="en-US" sz="4200" dirty="0"/>
              <a:t>, </a:t>
            </a:r>
            <a:r>
              <a:rPr lang="en-US" sz="4200" dirty="0" err="1"/>
              <a:t>Xiangdong</a:t>
            </a:r>
            <a:r>
              <a:rPr lang="en-US" sz="4200" dirty="0"/>
              <a:t> Pu</a:t>
            </a:r>
            <a:r>
              <a:rPr lang="en-US" sz="4200" baseline="30000" dirty="0"/>
              <a:t>1</a:t>
            </a:r>
            <a:r>
              <a:rPr lang="en-US" sz="4200" dirty="0"/>
              <a:t>, Rong Xu</a:t>
            </a:r>
            <a:r>
              <a:rPr lang="en-US" sz="4200" baseline="30000" dirty="0"/>
              <a:t>1,2</a:t>
            </a:r>
            <a:r>
              <a:rPr lang="en-US" sz="4200" dirty="0"/>
              <a:t>, </a:t>
            </a:r>
            <a:r>
              <a:rPr lang="en-US" sz="4200" dirty="0" err="1"/>
              <a:t>Jiyong</a:t>
            </a:r>
            <a:r>
              <a:rPr lang="en-US" sz="4200" dirty="0"/>
              <a:t> Wang</a:t>
            </a:r>
            <a:r>
              <a:rPr lang="en-US" sz="4200" baseline="30000" dirty="0"/>
              <a:t>3</a:t>
            </a:r>
            <a:r>
              <a:rPr lang="en-US" sz="4200" dirty="0"/>
              <a:t>, </a:t>
            </a:r>
            <a:r>
              <a:rPr lang="en-US" sz="4200" dirty="0" err="1"/>
              <a:t>Sihao</a:t>
            </a:r>
            <a:r>
              <a:rPr lang="en-US" sz="4200" dirty="0"/>
              <a:t> Zheng</a:t>
            </a:r>
            <a:r>
              <a:rPr lang="en-US" sz="4200" baseline="30000" dirty="0"/>
              <a:t>3</a:t>
            </a:r>
            <a:r>
              <a:rPr lang="en-US" sz="4200" dirty="0"/>
              <a:t>, Yan Zeng</a:t>
            </a:r>
            <a:r>
              <a:rPr lang="en-US" sz="4200" baseline="30000" dirty="0"/>
              <a:t>3</a:t>
            </a:r>
            <a:r>
              <a:rPr lang="en-US" sz="4200" dirty="0"/>
              <a:t>, Jun Chen</a:t>
            </a:r>
            <a:r>
              <a:rPr lang="en-US" sz="4200" baseline="30000" dirty="0"/>
              <a:t>1,2</a:t>
            </a:r>
            <a:r>
              <a:rPr lang="en-US" sz="4200" dirty="0"/>
              <a:t>, </a:t>
            </a:r>
            <a:r>
              <a:rPr lang="en-US" sz="4200" dirty="0" err="1"/>
              <a:t>Chunnian</a:t>
            </a:r>
            <a:r>
              <a:rPr lang="en-US" sz="4200" dirty="0"/>
              <a:t> He</a:t>
            </a:r>
            <a:r>
              <a:rPr lang="en-US" sz="4200" baseline="30000" dirty="0"/>
              <a:t>1,2</a:t>
            </a:r>
            <a:r>
              <a:rPr lang="en-US" sz="4200" dirty="0"/>
              <a:t>, and </a:t>
            </a:r>
            <a:r>
              <a:rPr lang="en-US" sz="4200" dirty="0" err="1"/>
              <a:t>Jingyuan</a:t>
            </a:r>
            <a:r>
              <a:rPr lang="en-US" sz="4200" dirty="0"/>
              <a:t> Song</a:t>
            </a:r>
            <a:r>
              <a:rPr lang="en-US" sz="4200" baseline="30000" dirty="0"/>
              <a:t>1,2</a:t>
            </a:r>
            <a:r>
              <a:rPr lang="en-US" sz="4200" dirty="0"/>
              <a:t> </a:t>
            </a:r>
            <a:endParaRPr lang="en-US" dirty="0"/>
          </a:p>
          <a:p>
            <a:pPr algn="l">
              <a:lnSpc>
                <a:spcPct val="134000"/>
              </a:lnSpc>
            </a:pPr>
            <a:r>
              <a:rPr lang="en-US" sz="2500" baseline="30000" dirty="0"/>
              <a:t>1</a:t>
            </a:r>
            <a:r>
              <a:rPr lang="en-US" sz="2500" dirty="0"/>
              <a:t>Key Lab of Chinese Medicine Resources Conservation, State Administration of Traditional Chinese Medicine of the People’s Republic of China, Institute of Medicinal Plant Development, Chinese Academy of Medical Sciences &amp; Peking Union Medical College, Beijing 100193, China</a:t>
            </a:r>
          </a:p>
          <a:p>
            <a:pPr algn="l">
              <a:lnSpc>
                <a:spcPct val="134000"/>
              </a:lnSpc>
            </a:pPr>
            <a:r>
              <a:rPr lang="en-US" sz="2500" baseline="30000" dirty="0"/>
              <a:t>2</a:t>
            </a:r>
            <a:r>
              <a:rPr lang="en-US" sz="2500" dirty="0"/>
              <a:t>Engineering Research Center of Chinese Medicine Resource, Ministry of Education, Beijing 100193, China</a:t>
            </a:r>
          </a:p>
          <a:p>
            <a:pPr algn="l">
              <a:lnSpc>
                <a:spcPct val="134000"/>
              </a:lnSpc>
            </a:pPr>
            <a:r>
              <a:rPr lang="en-US" sz="2500" baseline="30000" dirty="0"/>
              <a:t>3</a:t>
            </a:r>
            <a:r>
              <a:rPr lang="en-US" sz="2500" dirty="0"/>
              <a:t>China National Traditional Chinese Medicine Co., Ltd, Beijing, 102600, China</a:t>
            </a:r>
          </a:p>
        </p:txBody>
      </p:sp>
    </p:spTree>
    <p:extLst>
      <p:ext uri="{BB962C8B-B14F-4D97-AF65-F5344CB8AC3E}">
        <p14:creationId xmlns:p14="http://schemas.microsoft.com/office/powerpoint/2010/main" val="303765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FDFD-B85D-4762-8302-A0C36A4C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Chromosome-level genome assembly and comparison</a:t>
            </a:r>
            <a:endParaRPr lang="en-US" dirty="0"/>
          </a:p>
        </p:txBody>
      </p:sp>
      <p:pic>
        <p:nvPicPr>
          <p:cNvPr id="4" name="图片 61">
            <a:extLst>
              <a:ext uri="{FF2B5EF4-FFF2-40B4-BE49-F238E27FC236}">
                <a16:creationId xmlns:a16="http://schemas.microsoft.com/office/drawing/2014/main" id="{D99608A5-35D8-4E08-9BD9-DA64850DBF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16" y="1677987"/>
            <a:ext cx="8536713" cy="4814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075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FDFD-B85D-4762-8302-A0C36A4C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Chromosome-level genome assembly and comparison</a:t>
            </a:r>
            <a:endParaRPr lang="en-US" dirty="0"/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D66A8044-5346-4C45-A921-CA007245C2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495" y="1682478"/>
            <a:ext cx="8957525" cy="48103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16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FDFD-B85D-4762-8302-A0C36A4C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Chromosome-level genome assembly and comparison</a:t>
            </a:r>
            <a:endParaRPr lang="en-US" dirty="0"/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531E470A-34E0-4986-A1E4-25C6B704DBD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927" y="1453469"/>
            <a:ext cx="5530145" cy="53006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0712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514350" indent="-514350">
              <a:buAutoNum type="arabicPeriod" startAt="2"/>
            </a:pPr>
            <a:r>
              <a:rPr lang="en-US" dirty="0"/>
              <a:t>Phylogenetic analysis and deduction of evolutionary history –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Divergence time between </a:t>
            </a:r>
            <a:r>
              <a:rPr lang="en-US" i="1" dirty="0">
                <a:solidFill>
                  <a:srgbClr val="0070C0"/>
                </a:solidFill>
              </a:rPr>
              <a:t>S. baicalensis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r>
              <a:rPr lang="en-US" i="1" dirty="0">
                <a:solidFill>
                  <a:srgbClr val="0070C0"/>
                </a:solidFill>
              </a:rPr>
              <a:t>S. barbata </a:t>
            </a:r>
            <a:r>
              <a:rPr lang="en-US" dirty="0">
                <a:solidFill>
                  <a:srgbClr val="0070C0"/>
                </a:solidFill>
              </a:rPr>
              <a:t>was previously underestimated, and a whole genome duplication event is predicted to have occurred prior to divergence</a:t>
            </a:r>
          </a:p>
          <a:p>
            <a:pPr marL="0" indent="0">
              <a:buNone/>
            </a:pPr>
            <a:r>
              <a:rPr lang="en-US" dirty="0"/>
              <a:t>3.   Conserved evolution of biosynthetic pathway genes – </a:t>
            </a:r>
          </a:p>
          <a:p>
            <a:pPr marL="0" indent="0">
              <a:buNone/>
            </a:pPr>
            <a:r>
              <a:rPr lang="en-US" dirty="0"/>
              <a:t>4.   Functional divergence of biosynthetic pathway genes – </a:t>
            </a:r>
          </a:p>
        </p:txBody>
      </p:sp>
    </p:spTree>
    <p:extLst>
      <p:ext uri="{BB962C8B-B14F-4D97-AF65-F5344CB8AC3E}">
        <p14:creationId xmlns:p14="http://schemas.microsoft.com/office/powerpoint/2010/main" val="2377529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44D-AD39-4AA4-A664-5CBB6572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Phylogenetic analysis and deduction of evolutionary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BE7C-88B3-4F05-AB3B-BDB7167F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0657" cy="4351338"/>
          </a:xfrm>
        </p:spPr>
        <p:txBody>
          <a:bodyPr/>
          <a:lstStyle/>
          <a:p>
            <a:r>
              <a:rPr lang="en-US" dirty="0"/>
              <a:t>Phylogenetic tree constructed for 11 angiosperms (including </a:t>
            </a:r>
            <a:r>
              <a:rPr lang="en-US" i="1" dirty="0"/>
              <a:t>S. baicalensis </a:t>
            </a:r>
            <a:r>
              <a:rPr lang="en-US" dirty="0"/>
              <a:t>and </a:t>
            </a:r>
            <a:r>
              <a:rPr lang="en-US" i="1" dirty="0"/>
              <a:t>S. barbata</a:t>
            </a:r>
            <a:r>
              <a:rPr lang="en-US" dirty="0"/>
              <a:t>) from 235 single-copy genes</a:t>
            </a:r>
          </a:p>
          <a:p>
            <a:r>
              <a:rPr lang="en-US" dirty="0"/>
              <a:t>Divergence time estimated by using published data as reference</a:t>
            </a:r>
          </a:p>
          <a:p>
            <a:pPr lvl="1"/>
            <a:r>
              <a:rPr lang="en-US" i="1" dirty="0" err="1"/>
              <a:t>Amborella</a:t>
            </a:r>
            <a:r>
              <a:rPr lang="en-US" i="1" dirty="0"/>
              <a:t> </a:t>
            </a:r>
            <a:r>
              <a:rPr lang="en-US" i="1" dirty="0" err="1"/>
              <a:t>trichopoda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Vitis</a:t>
            </a:r>
            <a:r>
              <a:rPr lang="en-US" i="1" dirty="0"/>
              <a:t> vinifera </a:t>
            </a:r>
            <a:r>
              <a:rPr lang="en-US" dirty="0"/>
              <a:t>– 173-199 MYA</a:t>
            </a:r>
          </a:p>
          <a:p>
            <a:pPr lvl="1"/>
            <a:r>
              <a:rPr lang="en-US" i="1" dirty="0"/>
              <a:t>Populus </a:t>
            </a:r>
            <a:r>
              <a:rPr lang="en-US" i="1" dirty="0" err="1"/>
              <a:t>trichocarpa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Arabidopsis thaliana </a:t>
            </a:r>
            <a:r>
              <a:rPr lang="en-US" dirty="0"/>
              <a:t>– 98-117 MYA</a:t>
            </a:r>
          </a:p>
          <a:p>
            <a:pPr lvl="1"/>
            <a:endParaRPr lang="en-US" i="1" dirty="0"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621EA580-4387-4DDA-8549-CEDEF887F2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10" y="1652320"/>
            <a:ext cx="4237990" cy="4697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3940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44D-AD39-4AA4-A664-5CBB6572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Phylogenetic analysis and deduction of evolutionary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BE7C-88B3-4F05-AB3B-BDB7167F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Differences in synonymous substitution rate provides evidence for approximate time of WGD event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58E34-93CA-4B66-81BD-2DE39703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47" y="2648854"/>
            <a:ext cx="6438106" cy="39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44D-AD39-4AA4-A664-5CBB6572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Phylogenetic analysis and deduction of evolutionary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BE7C-88B3-4F05-AB3B-BDB7167F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73F43DB4-AD3E-49F2-BB82-E850B31C5A0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45"/>
          <a:stretch/>
        </p:blipFill>
        <p:spPr bwMode="auto">
          <a:xfrm>
            <a:off x="570247" y="2183266"/>
            <a:ext cx="11051505" cy="3636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187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514350" indent="-514350">
              <a:buAutoNum type="arabicPeriod" startAt="2"/>
            </a:pPr>
            <a:r>
              <a:rPr lang="en-US" dirty="0"/>
              <a:t>Phylogenetic analysis and deduction of evolutionary history – </a:t>
            </a:r>
          </a:p>
          <a:p>
            <a:pPr marL="514350" indent="-514350">
              <a:buAutoNum type="arabicPeriod" startAt="3"/>
            </a:pPr>
            <a:r>
              <a:rPr lang="en-US" dirty="0"/>
              <a:t>Conserved evolution of biosynthetic pathway genes –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Both </a:t>
            </a:r>
            <a:r>
              <a:rPr lang="en-US" i="1" dirty="0">
                <a:solidFill>
                  <a:srgbClr val="0070C0"/>
                </a:solidFill>
              </a:rPr>
              <a:t>S. baicalensis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r>
              <a:rPr lang="en-US" i="1" dirty="0">
                <a:solidFill>
                  <a:srgbClr val="0070C0"/>
                </a:solidFill>
              </a:rPr>
              <a:t>S. barbata </a:t>
            </a:r>
            <a:r>
              <a:rPr lang="en-US" dirty="0">
                <a:solidFill>
                  <a:srgbClr val="0070C0"/>
                </a:solidFill>
              </a:rPr>
              <a:t>genomes contains all genes necessary to produce bioactive flavones, but differing gene numbers indicate multiple tandem duplication events occurred after divergence</a:t>
            </a:r>
          </a:p>
          <a:p>
            <a:pPr marL="0" indent="0">
              <a:buNone/>
            </a:pPr>
            <a:r>
              <a:rPr lang="en-US" dirty="0"/>
              <a:t>4.   Functional divergence of biosynthetic pathway genes – </a:t>
            </a:r>
          </a:p>
        </p:txBody>
      </p:sp>
    </p:spTree>
    <p:extLst>
      <p:ext uri="{BB962C8B-B14F-4D97-AF65-F5344CB8AC3E}">
        <p14:creationId xmlns:p14="http://schemas.microsoft.com/office/powerpoint/2010/main" val="15823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15C7063-ACC2-44C8-A733-0196D1CB3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33" y="1427955"/>
            <a:ext cx="3625331" cy="514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2DA1DB-B355-4067-9999-608096E5B7C8}"/>
              </a:ext>
            </a:extLst>
          </p:cNvPr>
          <p:cNvSpPr/>
          <p:nvPr/>
        </p:nvSpPr>
        <p:spPr>
          <a:xfrm>
            <a:off x="2044700" y="1427955"/>
            <a:ext cx="2697221" cy="361394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39EEF-E0FC-4263-9480-4EE43754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Conserved evolution of biosynthetic pathway genes</a:t>
            </a:r>
            <a:endParaRPr lang="en-US" dirty="0"/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6074A919-DB4C-40FB-835D-955A3C9B1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64" y="1825624"/>
            <a:ext cx="5877872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7F1D59-1A01-4726-BCAB-A09FB5A4C6DE}"/>
              </a:ext>
            </a:extLst>
          </p:cNvPr>
          <p:cNvSpPr txBox="1"/>
          <p:nvPr/>
        </p:nvSpPr>
        <p:spPr>
          <a:xfrm>
            <a:off x="1184280" y="2247900"/>
            <a:ext cx="77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19EF6-6BDC-46F3-91E0-BAFEFDF9E0C5}"/>
              </a:ext>
            </a:extLst>
          </p:cNvPr>
          <p:cNvSpPr txBox="1"/>
          <p:nvPr/>
        </p:nvSpPr>
        <p:spPr>
          <a:xfrm>
            <a:off x="4741921" y="2247900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Shoot</a:t>
            </a:r>
          </a:p>
        </p:txBody>
      </p:sp>
    </p:spTree>
    <p:extLst>
      <p:ext uri="{BB962C8B-B14F-4D97-AF65-F5344CB8AC3E}">
        <p14:creationId xmlns:p14="http://schemas.microsoft.com/office/powerpoint/2010/main" val="41115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1FD8-C57B-4AFF-86D4-FD2AC512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Conserved evolution of biosynthetic pathway genes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06C44-6315-4B55-A7B4-85CB6F1D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Tandem duplication events following divergence results  activation/inactivation of different genes within a family</a:t>
            </a:r>
          </a:p>
          <a:p>
            <a:r>
              <a:rPr lang="en-US" dirty="0"/>
              <a:t>Number of active genes in a family can alter flavonoid flux through pathway</a:t>
            </a:r>
          </a:p>
          <a:p>
            <a:r>
              <a:rPr lang="en-US" dirty="0"/>
              <a:t>However, orthologous gene families still serve the same function, regardless of duplication events</a:t>
            </a:r>
          </a:p>
        </p:txBody>
      </p:sp>
    </p:spTree>
    <p:extLst>
      <p:ext uri="{BB962C8B-B14F-4D97-AF65-F5344CB8AC3E}">
        <p14:creationId xmlns:p14="http://schemas.microsoft.com/office/powerpoint/2010/main" val="75974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003D-A046-4E06-9C76-14B4CE5A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307E-75F7-4650-8BAE-15D866B5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9747" cy="4351338"/>
          </a:xfrm>
        </p:spPr>
        <p:txBody>
          <a:bodyPr/>
          <a:lstStyle/>
          <a:p>
            <a:r>
              <a:rPr lang="en-US" i="1" dirty="0"/>
              <a:t>Scutellaria </a:t>
            </a:r>
            <a:r>
              <a:rPr lang="en-US" dirty="0"/>
              <a:t>genus is rich in bioactive flavonoids</a:t>
            </a:r>
          </a:p>
          <a:p>
            <a:pPr lvl="1"/>
            <a:r>
              <a:rPr lang="en-US" dirty="0"/>
              <a:t>Baicalein, baicalin</a:t>
            </a:r>
          </a:p>
          <a:p>
            <a:pPr lvl="1"/>
            <a:r>
              <a:rPr lang="en-US" dirty="0" err="1"/>
              <a:t>Scutellarein</a:t>
            </a:r>
            <a:r>
              <a:rPr lang="en-US" dirty="0"/>
              <a:t>, scutellarin</a:t>
            </a:r>
          </a:p>
          <a:p>
            <a:pPr lvl="1"/>
            <a:r>
              <a:rPr lang="en-US" dirty="0"/>
              <a:t>Wogonin, wogonoside</a:t>
            </a:r>
          </a:p>
          <a:p>
            <a:r>
              <a:rPr lang="en-US" dirty="0"/>
              <a:t>2 well-known species used in Chinese medicine</a:t>
            </a:r>
          </a:p>
          <a:p>
            <a:pPr lvl="1"/>
            <a:r>
              <a:rPr lang="en-US" dirty="0"/>
              <a:t>Huang Qin – </a:t>
            </a:r>
            <a:r>
              <a:rPr lang="en-US" i="1" dirty="0"/>
              <a:t>Scutellaria baicalensis </a:t>
            </a:r>
            <a:r>
              <a:rPr lang="en-US" dirty="0"/>
              <a:t>roots</a:t>
            </a:r>
          </a:p>
          <a:p>
            <a:pPr lvl="1"/>
            <a:r>
              <a:rPr lang="en-US" dirty="0"/>
              <a:t>Ban </a:t>
            </a:r>
            <a:r>
              <a:rPr lang="en-US" dirty="0" err="1"/>
              <a:t>Zhi</a:t>
            </a:r>
            <a:r>
              <a:rPr lang="en-US" dirty="0"/>
              <a:t> Lian – </a:t>
            </a:r>
            <a:r>
              <a:rPr lang="en-US" i="1" dirty="0"/>
              <a:t>Scutellaria barbata </a:t>
            </a:r>
            <a:r>
              <a:rPr lang="en-US" dirty="0"/>
              <a:t>stems + leaves</a:t>
            </a:r>
          </a:p>
          <a:p>
            <a:r>
              <a:rPr lang="en-US" dirty="0"/>
              <a:t>Biosynthetic pathway in </a:t>
            </a:r>
            <a:r>
              <a:rPr lang="en-US" i="1" dirty="0"/>
              <a:t>S. baicalensis </a:t>
            </a:r>
            <a:r>
              <a:rPr lang="en-US" dirty="0"/>
              <a:t>has been characterized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13A9D1-B128-4C36-91F0-512B99C8642E}"/>
              </a:ext>
            </a:extLst>
          </p:cNvPr>
          <p:cNvGrpSpPr/>
          <p:nvPr/>
        </p:nvGrpSpPr>
        <p:grpSpPr>
          <a:xfrm>
            <a:off x="8479982" y="365125"/>
            <a:ext cx="3398118" cy="2782766"/>
            <a:chOff x="4889986" y="153383"/>
            <a:chExt cx="1521552" cy="12460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1C7A33-1EA7-48A1-ABD2-08373A8DC129}"/>
                </a:ext>
              </a:extLst>
            </p:cNvPr>
            <p:cNvSpPr txBox="1"/>
            <p:nvPr/>
          </p:nvSpPr>
          <p:spPr>
            <a:xfrm>
              <a:off x="5321686" y="1234697"/>
              <a:ext cx="638894" cy="16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8" name="Picture 7" descr="A close up of a flower&#10;&#10;Description automatically generated">
              <a:extLst>
                <a:ext uri="{FF2B5EF4-FFF2-40B4-BE49-F238E27FC236}">
                  <a16:creationId xmlns:a16="http://schemas.microsoft.com/office/drawing/2014/main" id="{0FBB1AAE-4C78-46E2-B237-3B53F632C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t="10269" r="18895"/>
            <a:stretch/>
          </p:blipFill>
          <p:spPr>
            <a:xfrm>
              <a:off x="5660391" y="329054"/>
              <a:ext cx="751147" cy="74566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65C7A4-7777-40A0-AE5D-E3A6387E0E07}"/>
                </a:ext>
              </a:extLst>
            </p:cNvPr>
            <p:cNvGrpSpPr/>
            <p:nvPr/>
          </p:nvGrpSpPr>
          <p:grpSpPr>
            <a:xfrm>
              <a:off x="4889986" y="153383"/>
              <a:ext cx="751147" cy="1057433"/>
              <a:chOff x="5038810" y="284290"/>
              <a:chExt cx="751147" cy="1057433"/>
            </a:xfrm>
          </p:grpSpPr>
          <p:pic>
            <p:nvPicPr>
              <p:cNvPr id="10" name="Picture 9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2BB2A009-6FD1-445D-987D-A9448A99B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5038810" y="28429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2E5C06-67FE-4C8A-85BB-7385DB8C2F96}"/>
                  </a:ext>
                </a:extLst>
              </p:cNvPr>
              <p:cNvSpPr/>
              <p:nvPr/>
            </p:nvSpPr>
            <p:spPr>
              <a:xfrm>
                <a:off x="5067548" y="1292900"/>
                <a:ext cx="220275" cy="18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44622-401D-4880-A8CC-D05ACE1D830C}"/>
              </a:ext>
            </a:extLst>
          </p:cNvPr>
          <p:cNvGrpSpPr/>
          <p:nvPr/>
        </p:nvGrpSpPr>
        <p:grpSpPr>
          <a:xfrm>
            <a:off x="8479982" y="3603397"/>
            <a:ext cx="3538395" cy="3083247"/>
            <a:chOff x="6197344" y="1590828"/>
            <a:chExt cx="1563048" cy="13619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CA9DBD-F23D-4D98-8D0B-F834B73CE282}"/>
                </a:ext>
              </a:extLst>
            </p:cNvPr>
            <p:cNvSpPr txBox="1"/>
            <p:nvPr/>
          </p:nvSpPr>
          <p:spPr>
            <a:xfrm>
              <a:off x="6814374" y="2776075"/>
              <a:ext cx="552325" cy="176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6" name="Picture 15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E46FBF81-D1C3-41F2-8033-B85BF923C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7780AB-81B4-4A42-9949-C40E8BDE46F8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18" name="Picture 17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A43F0E20-B39F-473B-B782-2127845CB0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535B498-3CFF-45D1-8322-50EBBBA62E5E}"/>
                  </a:ext>
                </a:extLst>
              </p:cNvPr>
              <p:cNvSpPr/>
              <p:nvPr/>
            </p:nvSpPr>
            <p:spPr>
              <a:xfrm flipV="1">
                <a:off x="5096388" y="4562794"/>
                <a:ext cx="220275" cy="2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889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514350" indent="-514350">
              <a:buAutoNum type="arabicPeriod" startAt="2"/>
            </a:pPr>
            <a:r>
              <a:rPr lang="en-US" dirty="0"/>
              <a:t>Phylogenetic analysis and deduction of evolutionary history – </a:t>
            </a:r>
          </a:p>
          <a:p>
            <a:pPr marL="514350" indent="-514350">
              <a:buAutoNum type="arabicPeriod" startAt="3"/>
            </a:pPr>
            <a:r>
              <a:rPr lang="en-US" dirty="0"/>
              <a:t>Conserved evolution of biosynthetic pathway genes – </a:t>
            </a:r>
          </a:p>
          <a:p>
            <a:pPr marL="514350" indent="-514350">
              <a:buAutoNum type="arabicPeriod" startAt="4"/>
            </a:pPr>
            <a:r>
              <a:rPr lang="en-US" dirty="0"/>
              <a:t>Functional divergence of biosynthetic pathway genes –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In </a:t>
            </a:r>
            <a:r>
              <a:rPr lang="en-US" i="1" dirty="0">
                <a:solidFill>
                  <a:srgbClr val="0070C0"/>
                </a:solidFill>
              </a:rPr>
              <a:t>S. baicalensis</a:t>
            </a:r>
            <a:r>
              <a:rPr lang="en-US" dirty="0">
                <a:solidFill>
                  <a:srgbClr val="0070C0"/>
                </a:solidFill>
              </a:rPr>
              <a:t>, 2 genes are mainly responsible for the hydroxylation of bioactive flavones in the roots. In </a:t>
            </a:r>
            <a:r>
              <a:rPr lang="en-US" i="1" dirty="0">
                <a:solidFill>
                  <a:srgbClr val="0070C0"/>
                </a:solidFill>
              </a:rPr>
              <a:t>S. barbata, </a:t>
            </a:r>
            <a:r>
              <a:rPr lang="en-US" dirty="0">
                <a:solidFill>
                  <a:srgbClr val="0070C0"/>
                </a:solidFill>
              </a:rPr>
              <a:t>as a result of structural rearrangement and tandem duplication events, the genes orthologous to these 2 are mainly inactive, and instead, hydroxylation is controlled by 2 non-orthologous genes.</a:t>
            </a:r>
          </a:p>
        </p:txBody>
      </p:sp>
    </p:spTree>
    <p:extLst>
      <p:ext uri="{BB962C8B-B14F-4D97-AF65-F5344CB8AC3E}">
        <p14:creationId xmlns:p14="http://schemas.microsoft.com/office/powerpoint/2010/main" val="11211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1702-8A91-40A6-BE0E-0F7389E3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Functional divergence of biosynthetic pathway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53EB-2014-44CC-9945-9D5E52B9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93665" cy="4667251"/>
          </a:xfrm>
        </p:spPr>
        <p:txBody>
          <a:bodyPr/>
          <a:lstStyle/>
          <a:p>
            <a:r>
              <a:rPr lang="en-US" dirty="0"/>
              <a:t>CYP82D family genes perform key modifications to flavonoids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F8H</a:t>
            </a:r>
            <a:r>
              <a:rPr lang="en-US" dirty="0"/>
              <a:t> – hydroxylates chrysin to </a:t>
            </a:r>
            <a:r>
              <a:rPr lang="en-US" dirty="0" err="1"/>
              <a:t>norwogonin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F6H</a:t>
            </a:r>
            <a:r>
              <a:rPr lang="en-US" dirty="0"/>
              <a:t> – hydroxylates apigenin to </a:t>
            </a:r>
            <a:r>
              <a:rPr lang="en-US" dirty="0" err="1"/>
              <a:t>scutellarein</a:t>
            </a:r>
            <a:r>
              <a:rPr lang="en-US" dirty="0"/>
              <a:t>, and hydroxylates chrysin to baicalein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39E6DBA-D3DE-45C2-9983-1CAA9949F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68" y="1427956"/>
            <a:ext cx="3625331" cy="5146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9B3AF-3072-4245-AA89-42678F6E78FA}"/>
              </a:ext>
            </a:extLst>
          </p:cNvPr>
          <p:cNvSpPr txBox="1"/>
          <p:nvPr/>
        </p:nvSpPr>
        <p:spPr>
          <a:xfrm>
            <a:off x="7145816" y="2280445"/>
            <a:ext cx="77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40DDC-E618-4373-95CE-F17D820F8CDE}"/>
              </a:ext>
            </a:extLst>
          </p:cNvPr>
          <p:cNvSpPr txBox="1"/>
          <p:nvPr/>
        </p:nvSpPr>
        <p:spPr>
          <a:xfrm>
            <a:off x="10703457" y="2280445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Shoot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7F5564-5122-42EB-B83F-11FF8D304553}"/>
              </a:ext>
            </a:extLst>
          </p:cNvPr>
          <p:cNvSpPr/>
          <p:nvPr/>
        </p:nvSpPr>
        <p:spPr>
          <a:xfrm rot="7461745">
            <a:off x="8825594" y="4554468"/>
            <a:ext cx="419873" cy="57274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F5ABA2-5B3B-4DE5-ABEF-7069C58334E9}"/>
              </a:ext>
            </a:extLst>
          </p:cNvPr>
          <p:cNvSpPr/>
          <p:nvPr/>
        </p:nvSpPr>
        <p:spPr>
          <a:xfrm rot="1548349">
            <a:off x="9993295" y="4636332"/>
            <a:ext cx="641207" cy="30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7EB537-8FED-4660-A9FC-B3CE11E21B63}"/>
              </a:ext>
            </a:extLst>
          </p:cNvPr>
          <p:cNvSpPr/>
          <p:nvPr/>
        </p:nvSpPr>
        <p:spPr>
          <a:xfrm rot="5400000">
            <a:off x="8103387" y="5017288"/>
            <a:ext cx="557223" cy="4572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1702-8A91-40A6-BE0E-0F7389E3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Functional divergence of biosynthetic pathway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53EB-2014-44CC-9945-9D5E52B9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193665" cy="4667251"/>
          </a:xfrm>
        </p:spPr>
        <p:txBody>
          <a:bodyPr>
            <a:normAutofit/>
          </a:bodyPr>
          <a:lstStyle/>
          <a:p>
            <a:r>
              <a:rPr lang="en-US" dirty="0"/>
              <a:t>9 CYP82D orthologous gene pairs identified </a:t>
            </a:r>
          </a:p>
          <a:p>
            <a:pPr lvl="1"/>
            <a:r>
              <a:rPr lang="en-US" i="1" dirty="0"/>
              <a:t>S. baicalensis</a:t>
            </a:r>
            <a:r>
              <a:rPr lang="en-US" dirty="0"/>
              <a:t>: </a:t>
            </a:r>
            <a:r>
              <a:rPr lang="en-US" i="1" dirty="0"/>
              <a:t>SbaiCYP82D1-9</a:t>
            </a:r>
          </a:p>
          <a:p>
            <a:pPr lvl="1"/>
            <a:r>
              <a:rPr lang="en-US" i="1" dirty="0"/>
              <a:t>S. barbata</a:t>
            </a:r>
            <a:r>
              <a:rPr lang="en-US" dirty="0"/>
              <a:t>: </a:t>
            </a:r>
            <a:r>
              <a:rPr lang="en-US" i="1" dirty="0"/>
              <a:t>SbarCYP82D1-9</a:t>
            </a:r>
          </a:p>
          <a:p>
            <a:r>
              <a:rPr lang="en-US" dirty="0"/>
              <a:t>High expression of </a:t>
            </a:r>
            <a:r>
              <a:rPr lang="en-US" i="1" dirty="0">
                <a:solidFill>
                  <a:srgbClr val="FF0000"/>
                </a:solidFill>
              </a:rPr>
              <a:t>SbaiCYP82D1</a:t>
            </a:r>
            <a:r>
              <a:rPr lang="en-US" dirty="0"/>
              <a:t> and </a:t>
            </a:r>
            <a:r>
              <a:rPr lang="en-US" i="1" dirty="0">
                <a:solidFill>
                  <a:srgbClr val="00B0F0"/>
                </a:solidFill>
              </a:rPr>
              <a:t>SbaiCYP82D2</a:t>
            </a:r>
            <a:r>
              <a:rPr lang="en-US" dirty="0"/>
              <a:t> in roots – strongly correlated with root flavonoids</a:t>
            </a:r>
          </a:p>
          <a:p>
            <a:r>
              <a:rPr lang="en-US" dirty="0"/>
              <a:t>However, </a:t>
            </a:r>
            <a:r>
              <a:rPr lang="en-US" i="1" dirty="0"/>
              <a:t>SbarCYP82D1</a:t>
            </a:r>
            <a:r>
              <a:rPr lang="en-US" dirty="0"/>
              <a:t> is expressed primarily in aerial parts and </a:t>
            </a:r>
            <a:r>
              <a:rPr lang="en-US" i="1" dirty="0"/>
              <a:t>SbarCYP82D2</a:t>
            </a:r>
            <a:r>
              <a:rPr lang="en-US" dirty="0"/>
              <a:t> is barely expressed in any organ</a:t>
            </a:r>
          </a:p>
        </p:txBody>
      </p: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8569E2F-FF84-4017-872A-BF8D61FDF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68" y="1427956"/>
            <a:ext cx="3625331" cy="51466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ABDE58-6D13-444F-8132-4F3B9711AAC1}"/>
              </a:ext>
            </a:extLst>
          </p:cNvPr>
          <p:cNvSpPr txBox="1"/>
          <p:nvPr/>
        </p:nvSpPr>
        <p:spPr>
          <a:xfrm>
            <a:off x="7145816" y="2280445"/>
            <a:ext cx="77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Root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F4B692-B84C-45AA-8BDF-AE58D8D4B428}"/>
              </a:ext>
            </a:extLst>
          </p:cNvPr>
          <p:cNvSpPr txBox="1"/>
          <p:nvPr/>
        </p:nvSpPr>
        <p:spPr>
          <a:xfrm>
            <a:off x="10703457" y="2280445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Shoot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24DFD2-CCB4-419F-996E-3DDECFFBA011}"/>
              </a:ext>
            </a:extLst>
          </p:cNvPr>
          <p:cNvSpPr/>
          <p:nvPr/>
        </p:nvSpPr>
        <p:spPr>
          <a:xfrm rot="7461745">
            <a:off x="8825594" y="4554468"/>
            <a:ext cx="419873" cy="57274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3F893B-B7B7-4F53-B468-00D1FCF1B88E}"/>
              </a:ext>
            </a:extLst>
          </p:cNvPr>
          <p:cNvSpPr/>
          <p:nvPr/>
        </p:nvSpPr>
        <p:spPr>
          <a:xfrm rot="1548349">
            <a:off x="9993295" y="4636332"/>
            <a:ext cx="641207" cy="304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29C196-732D-4135-98E5-8DE1B2C206CD}"/>
              </a:ext>
            </a:extLst>
          </p:cNvPr>
          <p:cNvSpPr/>
          <p:nvPr/>
        </p:nvSpPr>
        <p:spPr>
          <a:xfrm rot="5400000">
            <a:off x="8103387" y="5017288"/>
            <a:ext cx="557223" cy="4572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32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DB13-DA80-4DF2-B0F2-5A8D753F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Functional divergence of biosynthetic pathway genes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9A6A89-9A11-47DF-B803-D14D84917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341" y="1690688"/>
            <a:ext cx="7501317" cy="4269576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5832A16-37B8-4C84-915A-F51DC4B80072}"/>
              </a:ext>
            </a:extLst>
          </p:cNvPr>
          <p:cNvSpPr/>
          <p:nvPr/>
        </p:nvSpPr>
        <p:spPr>
          <a:xfrm rot="6753777">
            <a:off x="3105666" y="3005241"/>
            <a:ext cx="1355008" cy="359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A19E76-543C-4F1E-84EA-767CAE7218F8}"/>
              </a:ext>
            </a:extLst>
          </p:cNvPr>
          <p:cNvSpPr/>
          <p:nvPr/>
        </p:nvSpPr>
        <p:spPr>
          <a:xfrm rot="1362481">
            <a:off x="4596181" y="2496510"/>
            <a:ext cx="374777" cy="137068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6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DB13-DA80-4DF2-B0F2-5A8D753F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Functional divergence of biosynthetic pathway genes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0D906-00CF-4182-92D6-FEEB0DFE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Collinearity of F6H orthologous genes between chr6 of </a:t>
            </a:r>
            <a:r>
              <a:rPr lang="en-US" i="1" dirty="0"/>
              <a:t>S. baicalensis </a:t>
            </a:r>
            <a:r>
              <a:rPr lang="en-US" dirty="0"/>
              <a:t>and chr6 of </a:t>
            </a:r>
            <a:r>
              <a:rPr lang="en-US" i="1" dirty="0"/>
              <a:t>S. barbata </a:t>
            </a:r>
            <a:r>
              <a:rPr lang="en-US" dirty="0"/>
              <a:t>illustrates:</a:t>
            </a:r>
          </a:p>
          <a:p>
            <a:pPr lvl="1"/>
            <a:r>
              <a:rPr lang="en-US" dirty="0"/>
              <a:t>2 duplications of </a:t>
            </a:r>
            <a:r>
              <a:rPr lang="en-US" i="1" dirty="0"/>
              <a:t>CYP82D8 </a:t>
            </a:r>
            <a:r>
              <a:rPr lang="en-US" dirty="0"/>
              <a:t>prior to speciation produced </a:t>
            </a:r>
            <a:r>
              <a:rPr lang="en-US" i="1" dirty="0"/>
              <a:t>CYP82D1 </a:t>
            </a:r>
            <a:r>
              <a:rPr lang="en-US" dirty="0"/>
              <a:t>and </a:t>
            </a:r>
            <a:r>
              <a:rPr lang="en-US" i="1" dirty="0"/>
              <a:t>CYP82D7</a:t>
            </a:r>
          </a:p>
          <a:p>
            <a:pPr lvl="1"/>
            <a:r>
              <a:rPr lang="en-US" dirty="0"/>
              <a:t>Another duplication event  after speciation occurred specifically in </a:t>
            </a:r>
            <a:r>
              <a:rPr lang="en-US" i="1" dirty="0"/>
              <a:t>S. barbata </a:t>
            </a:r>
            <a:r>
              <a:rPr lang="en-US" dirty="0"/>
              <a:t>to produce </a:t>
            </a:r>
            <a:r>
              <a:rPr lang="en-US" i="1" dirty="0"/>
              <a:t>CYP82D6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5F905B-3498-42C9-9383-53979CDE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0425"/>
            <a:ext cx="54387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2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DB13-DA80-4DF2-B0F2-5A8D753F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Functional divergence of biosynthetic pathway genes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0D906-00CF-4182-92D6-FEEB0DFE8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Differences in F6H function</a:t>
            </a:r>
          </a:p>
          <a:p>
            <a:pPr lvl="1"/>
            <a:r>
              <a:rPr lang="en-US" i="1" dirty="0"/>
              <a:t>S. baicalensis </a:t>
            </a:r>
            <a:r>
              <a:rPr lang="en-US" dirty="0"/>
              <a:t>– </a:t>
            </a:r>
            <a:r>
              <a:rPr lang="en-US" i="1" dirty="0"/>
              <a:t>SbaiCYP82D1</a:t>
            </a:r>
            <a:r>
              <a:rPr lang="en-US" dirty="0"/>
              <a:t> and </a:t>
            </a:r>
            <a:r>
              <a:rPr lang="en-US" i="1" dirty="0"/>
              <a:t>SbaiCYP82D2</a:t>
            </a:r>
          </a:p>
          <a:p>
            <a:pPr lvl="1"/>
            <a:r>
              <a:rPr lang="en-US" i="1" dirty="0"/>
              <a:t>S. barbata </a:t>
            </a:r>
            <a:r>
              <a:rPr lang="en-US" dirty="0"/>
              <a:t>– </a:t>
            </a:r>
            <a:r>
              <a:rPr lang="en-US" i="1" dirty="0"/>
              <a:t>SbarCYP82D6</a:t>
            </a:r>
            <a:r>
              <a:rPr lang="en-US" dirty="0"/>
              <a:t> and </a:t>
            </a:r>
            <a:r>
              <a:rPr lang="en-US" i="1" dirty="0"/>
              <a:t>SbarCYP82D8</a:t>
            </a:r>
            <a:r>
              <a:rPr lang="en-US" dirty="0"/>
              <a:t> </a:t>
            </a:r>
          </a:p>
          <a:p>
            <a:r>
              <a:rPr lang="en-US" dirty="0"/>
              <a:t>Differences in F8H function</a:t>
            </a:r>
          </a:p>
          <a:p>
            <a:pPr lvl="1"/>
            <a:r>
              <a:rPr lang="en-US" i="1" dirty="0"/>
              <a:t>S. baicalensis </a:t>
            </a:r>
            <a:r>
              <a:rPr lang="en-US" dirty="0"/>
              <a:t>– </a:t>
            </a:r>
            <a:r>
              <a:rPr lang="en-US" i="1" dirty="0"/>
              <a:t>SbaiCYP82D5</a:t>
            </a:r>
          </a:p>
          <a:p>
            <a:pPr lvl="1"/>
            <a:r>
              <a:rPr lang="en-US" i="1" dirty="0"/>
              <a:t>S. barbata </a:t>
            </a:r>
            <a:r>
              <a:rPr lang="en-US" dirty="0"/>
              <a:t>– </a:t>
            </a:r>
            <a:r>
              <a:rPr lang="en-US" i="1" dirty="0"/>
              <a:t>SbarCYP82D5 </a:t>
            </a:r>
            <a:r>
              <a:rPr lang="en-US" dirty="0"/>
              <a:t>and </a:t>
            </a:r>
            <a:r>
              <a:rPr lang="en-US" i="1" dirty="0"/>
              <a:t>SbarCYP82D9</a:t>
            </a:r>
          </a:p>
        </p:txBody>
      </p:sp>
    </p:spTree>
    <p:extLst>
      <p:ext uri="{BB962C8B-B14F-4D97-AF65-F5344CB8AC3E}">
        <p14:creationId xmlns:p14="http://schemas.microsoft.com/office/powerpoint/2010/main" val="156633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0" indent="0">
              <a:buNone/>
            </a:pPr>
            <a:r>
              <a:rPr lang="en-US" dirty="0"/>
              <a:t>2.   Phylogenetic analysis and deduction of evolutionary history – </a:t>
            </a:r>
          </a:p>
          <a:p>
            <a:pPr marL="0" indent="0">
              <a:buNone/>
            </a:pPr>
            <a:r>
              <a:rPr lang="en-US" dirty="0"/>
              <a:t>3.   Similarities in biosynthetic pathway genes – </a:t>
            </a:r>
          </a:p>
          <a:p>
            <a:pPr marL="0" indent="0">
              <a:buNone/>
            </a:pPr>
            <a:r>
              <a:rPr lang="en-US" dirty="0"/>
              <a:t>4.   Differences in biosynthetic pathway genes – </a:t>
            </a:r>
          </a:p>
        </p:txBody>
      </p:sp>
    </p:spTree>
    <p:extLst>
      <p:ext uri="{BB962C8B-B14F-4D97-AF65-F5344CB8AC3E}">
        <p14:creationId xmlns:p14="http://schemas.microsoft.com/office/powerpoint/2010/main" val="366581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Chromosomal number variation illustrates large scale structural variations between </a:t>
            </a:r>
            <a:r>
              <a:rPr lang="en-US" i="1" dirty="0">
                <a:solidFill>
                  <a:srgbClr val="0070C0"/>
                </a:solidFill>
              </a:rPr>
              <a:t>S. baicalensis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r>
              <a:rPr lang="en-US" i="1" dirty="0">
                <a:solidFill>
                  <a:srgbClr val="0070C0"/>
                </a:solidFill>
              </a:rPr>
              <a:t>S. barbata </a:t>
            </a:r>
            <a:r>
              <a:rPr lang="en-US" dirty="0">
                <a:solidFill>
                  <a:srgbClr val="0070C0"/>
                </a:solidFill>
              </a:rPr>
              <a:t>genomes</a:t>
            </a:r>
          </a:p>
          <a:p>
            <a:pPr marL="0" indent="0">
              <a:buNone/>
            </a:pPr>
            <a:r>
              <a:rPr lang="en-US" dirty="0"/>
              <a:t>2.   Phylogenetic analysis and deduction of evolutionary history – </a:t>
            </a:r>
          </a:p>
          <a:p>
            <a:pPr marL="0" indent="0">
              <a:buNone/>
            </a:pPr>
            <a:r>
              <a:rPr lang="en-US" dirty="0"/>
              <a:t>3.   Conserved evolution of biosynthetic pathway genes – </a:t>
            </a:r>
          </a:p>
          <a:p>
            <a:pPr marL="0" indent="0">
              <a:buNone/>
            </a:pPr>
            <a:r>
              <a:rPr lang="en-US" dirty="0"/>
              <a:t>4.   Functional divergence of biosynthetic pathway genes – </a:t>
            </a:r>
          </a:p>
        </p:txBody>
      </p:sp>
    </p:spTree>
    <p:extLst>
      <p:ext uri="{BB962C8B-B14F-4D97-AF65-F5344CB8AC3E}">
        <p14:creationId xmlns:p14="http://schemas.microsoft.com/office/powerpoint/2010/main" val="146742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A975-3D58-4444-82EA-08565394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Chromosome-level genome assembly and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68AE-8BBD-42A0-BCE1-737F3BE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6368" cy="4351338"/>
          </a:xfrm>
        </p:spPr>
        <p:txBody>
          <a:bodyPr/>
          <a:lstStyle/>
          <a:p>
            <a:r>
              <a:rPr lang="en-US" dirty="0"/>
              <a:t>Genome sizes estimated with flow cytometry and 21 </a:t>
            </a:r>
            <a:r>
              <a:rPr lang="en-US" i="1" dirty="0"/>
              <a:t>k-</a:t>
            </a:r>
            <a:r>
              <a:rPr lang="en-US" dirty="0" err="1"/>
              <a:t>mer</a:t>
            </a:r>
            <a:r>
              <a:rPr lang="en-US" dirty="0"/>
              <a:t> distribution analysis</a:t>
            </a:r>
          </a:p>
          <a:p>
            <a:pPr lvl="1"/>
            <a:r>
              <a:rPr lang="en-US" i="1" dirty="0"/>
              <a:t>S. baicalensis </a:t>
            </a:r>
            <a:r>
              <a:rPr lang="en-US" dirty="0"/>
              <a:t>– 441 Mb</a:t>
            </a:r>
          </a:p>
          <a:p>
            <a:pPr lvl="1"/>
            <a:r>
              <a:rPr lang="en-US" i="1" dirty="0"/>
              <a:t>S. barbata </a:t>
            </a:r>
            <a:r>
              <a:rPr lang="en-US" dirty="0"/>
              <a:t>– 405 Mb</a:t>
            </a:r>
            <a:endParaRPr lang="en-US" i="1" dirty="0"/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66900A59-1276-409D-8E0C-E56CF2B1B94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5"/>
          <a:stretch/>
        </p:blipFill>
        <p:spPr bwMode="auto">
          <a:xfrm>
            <a:off x="6317478" y="2835014"/>
            <a:ext cx="5413693" cy="3791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860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A975-3D58-4444-82EA-08565394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Chromosome-level genome assembly and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68AE-8BBD-42A0-BCE1-737F3BE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-gen sequencing platforms (ONT and SMRT) used to generate reads, and create contig-level genome assemblies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8B426A-CDBA-46B2-8B60-CA2FFD1F0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27519"/>
              </p:ext>
            </p:extLst>
          </p:nvPr>
        </p:nvGraphicFramePr>
        <p:xfrm>
          <a:off x="1768872" y="3163043"/>
          <a:ext cx="8654256" cy="3329832"/>
        </p:xfrm>
        <a:graphic>
          <a:graphicData uri="http://schemas.openxmlformats.org/drawingml/2006/table">
            <a:tbl>
              <a:tblPr firstRow="1" firstCol="1" bandRow="1"/>
              <a:tblGrid>
                <a:gridCol w="2704454">
                  <a:extLst>
                    <a:ext uri="{9D8B030D-6E8A-4147-A177-3AD203B41FA5}">
                      <a16:colId xmlns:a16="http://schemas.microsoft.com/office/drawing/2014/main" val="1607577295"/>
                    </a:ext>
                  </a:extLst>
                </a:gridCol>
                <a:gridCol w="2975378">
                  <a:extLst>
                    <a:ext uri="{9D8B030D-6E8A-4147-A177-3AD203B41FA5}">
                      <a16:colId xmlns:a16="http://schemas.microsoft.com/office/drawing/2014/main" val="324353130"/>
                    </a:ext>
                  </a:extLst>
                </a:gridCol>
                <a:gridCol w="2974424">
                  <a:extLst>
                    <a:ext uri="{9D8B030D-6E8A-4147-A177-3AD203B41FA5}">
                      <a16:colId xmlns:a16="http://schemas.microsoft.com/office/drawing/2014/main" val="1373162827"/>
                    </a:ext>
                  </a:extLst>
                </a:gridCol>
              </a:tblGrid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S. baicalensis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S. barbata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379158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17-kmer (bp)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441,861,814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404,561,255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785385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Assembled genome(bp)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376,971,275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352,950,734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605488"/>
                  </a:ext>
                </a:extLst>
              </a:tr>
              <a:tr h="5433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Assemble genome / predicted genome 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85.3%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87.2%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445735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Contig N50 (bp)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2,102,880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2,496,969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618704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Chromosome 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8054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Chromosomal genome (bp)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376,437,573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348,847,092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987416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Scaffold N50 (bp)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40,790,749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23,709,848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537699"/>
                  </a:ext>
                </a:extLst>
              </a:tr>
              <a:tr h="34146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DNA mapping (Illumina reads)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88.72%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86.13%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38071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RNA mapping (Illumina reads)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82.97%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86.56%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211383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BUSCO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C:91.5%,F:2.6%,M:5.9%,n:1440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C:93.0%,F:2.0%,M:5.0%,n:1440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81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6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A975-3D58-4444-82EA-08565394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Chromosome-level genome assembly and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68AE-8BBD-42A0-BCE1-737F3BE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n-US" dirty="0"/>
              <a:t>Chromosome conformation capture (Hi-C) used to construct chromosome-level genomes</a:t>
            </a:r>
          </a:p>
        </p:txBody>
      </p:sp>
      <p:pic>
        <p:nvPicPr>
          <p:cNvPr id="5" name="图片 57">
            <a:extLst>
              <a:ext uri="{FF2B5EF4-FFF2-40B4-BE49-F238E27FC236}">
                <a16:creationId xmlns:a16="http://schemas.microsoft.com/office/drawing/2014/main" id="{7D6C715F-2F17-48C1-828F-F2019EA4A66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096000" y="2859722"/>
            <a:ext cx="3619500" cy="3633153"/>
          </a:xfrm>
          <a:prstGeom prst="rect">
            <a:avLst/>
          </a:prstGeom>
          <a:noFill/>
        </p:spPr>
      </p:pic>
      <p:pic>
        <p:nvPicPr>
          <p:cNvPr id="6" name="图片 57">
            <a:extLst>
              <a:ext uri="{FF2B5EF4-FFF2-40B4-BE49-F238E27FC236}">
                <a16:creationId xmlns:a16="http://schemas.microsoft.com/office/drawing/2014/main" id="{C035550C-651C-4BDB-A883-4779E631A6C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476500" y="2859723"/>
            <a:ext cx="3619500" cy="3633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144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498E-152D-4183-A997-4BEFD0D5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8BDD-B038-4834-BEC7-B43092F47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i-C: A Method to Study the Three-dimensional Architecture of ...">
            <a:extLst>
              <a:ext uri="{FF2B5EF4-FFF2-40B4-BE49-F238E27FC236}">
                <a16:creationId xmlns:a16="http://schemas.microsoft.com/office/drawing/2014/main" id="{9E34EE80-4D58-41B4-827D-66C3BA444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96" y="2062956"/>
            <a:ext cx="10415208" cy="41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C31570-C605-40D2-B844-12DEEF798D25}"/>
              </a:ext>
            </a:extLst>
          </p:cNvPr>
          <p:cNvSpPr txBox="1"/>
          <p:nvPr/>
        </p:nvSpPr>
        <p:spPr>
          <a:xfrm>
            <a:off x="1262743" y="6229628"/>
            <a:ext cx="1054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https://www.jove.com/video/1869/hi-c-a-method-to-study-the-three-dimensional-architecture-of-genomes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1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0A33-387F-431C-B878-BB987BCD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Chromosome-level genome assembly and 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29EB7-27AE-46D9-B203-C1324146D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5971" cy="4351338"/>
          </a:xfrm>
        </p:spPr>
        <p:txBody>
          <a:bodyPr/>
          <a:lstStyle/>
          <a:p>
            <a:r>
              <a:rPr lang="en-US" dirty="0"/>
              <a:t>Hi-C also used to characterize architectural features of genomes</a:t>
            </a:r>
          </a:p>
          <a:p>
            <a:pPr lvl="1"/>
            <a:r>
              <a:rPr lang="en-US" dirty="0"/>
              <a:t>Interchromosomal interactions</a:t>
            </a:r>
          </a:p>
          <a:p>
            <a:pPr lvl="1"/>
            <a:r>
              <a:rPr lang="en-US" dirty="0"/>
              <a:t>A/B compartments – euchromatin/heterochromatin</a:t>
            </a:r>
          </a:p>
        </p:txBody>
      </p:sp>
      <p:pic>
        <p:nvPicPr>
          <p:cNvPr id="4" name="Picture 2" descr="File:Nuclear Architecture.pdf">
            <a:extLst>
              <a:ext uri="{FF2B5EF4-FFF2-40B4-BE49-F238E27FC236}">
                <a16:creationId xmlns:a16="http://schemas.microsoft.com/office/drawing/2014/main" id="{DD0DA177-4AF4-4E2A-BACA-06243076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338" y="2024629"/>
            <a:ext cx="5729462" cy="395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64B3F5-9C40-4C9C-BFF1-9B4D6EB998E2}"/>
              </a:ext>
            </a:extLst>
          </p:cNvPr>
          <p:cNvSpPr txBox="1"/>
          <p:nvPr/>
        </p:nvSpPr>
        <p:spPr>
          <a:xfrm>
            <a:off x="6335567" y="6176963"/>
            <a:ext cx="50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https://en.wikipedia.org/wiki/Nuclear_organization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9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1034</Words>
  <Application>Microsoft Office PowerPoint</Application>
  <PresentationFormat>Widescreen</PresentationFormat>
  <Paragraphs>137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DengXian</vt:lpstr>
      <vt:lpstr>Arial</vt:lpstr>
      <vt:lpstr>Calibri</vt:lpstr>
      <vt:lpstr>Calibri Light</vt:lpstr>
      <vt:lpstr>Times New Roman</vt:lpstr>
      <vt:lpstr>Office Theme</vt:lpstr>
      <vt:lpstr>Comparative genome analysis of Scutellaria baicalensis and Scutellaria barbata reveals the evolution of active flavonoid biosynthesis</vt:lpstr>
      <vt:lpstr>Background</vt:lpstr>
      <vt:lpstr>Overview of study</vt:lpstr>
      <vt:lpstr>Overview of study</vt:lpstr>
      <vt:lpstr>Chromosome-level genome assembly and comparison</vt:lpstr>
      <vt:lpstr>Chromosome-level genome assembly and comparison</vt:lpstr>
      <vt:lpstr>Chromosome-level genome assembly and comparison</vt:lpstr>
      <vt:lpstr>Hi-C overview</vt:lpstr>
      <vt:lpstr>Chromosome-level genome assembly and comparison</vt:lpstr>
      <vt:lpstr>Chromosome-level genome assembly and comparison</vt:lpstr>
      <vt:lpstr>Chromosome-level genome assembly and comparison</vt:lpstr>
      <vt:lpstr>Chromosome-level genome assembly and comparison</vt:lpstr>
      <vt:lpstr>Overview of study</vt:lpstr>
      <vt:lpstr>Phylogenetic analysis and deduction of evolutionary history</vt:lpstr>
      <vt:lpstr>Phylogenetic analysis and deduction of evolutionary history</vt:lpstr>
      <vt:lpstr>Phylogenetic analysis and deduction of evolutionary history</vt:lpstr>
      <vt:lpstr>Overview of study</vt:lpstr>
      <vt:lpstr>Conserved evolution of biosynthetic pathway genes</vt:lpstr>
      <vt:lpstr>Conserved evolution of biosynthetic pathway genes</vt:lpstr>
      <vt:lpstr>Overview of study</vt:lpstr>
      <vt:lpstr>Functional divergence of biosynthetic pathway genes</vt:lpstr>
      <vt:lpstr>Functional divergence of biosynthetic pathway genes</vt:lpstr>
      <vt:lpstr>Functional divergence of biosynthetic pathway genes</vt:lpstr>
      <vt:lpstr>Functional divergence of biosynthetic pathway genes</vt:lpstr>
      <vt:lpstr>Functional divergence of biosynthetic pathway genes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genome analysis of Scutellaria baicalensis and Scutellaria barbata reveals the evolution of active flavonoid biosynthesis</dc:title>
  <dc:creator> </dc:creator>
  <cp:lastModifiedBy>Bryce Askey</cp:lastModifiedBy>
  <cp:revision>28</cp:revision>
  <dcterms:created xsi:type="dcterms:W3CDTF">2020-06-23T04:23:17Z</dcterms:created>
  <dcterms:modified xsi:type="dcterms:W3CDTF">2020-06-23T13:59:05Z</dcterms:modified>
</cp:coreProperties>
</file>